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56" r:id="rId3"/>
    <p:sldId id="355" r:id="rId4"/>
    <p:sldId id="358" r:id="rId5"/>
    <p:sldId id="297" r:id="rId6"/>
    <p:sldId id="357" r:id="rId7"/>
    <p:sldId id="385" r:id="rId8"/>
    <p:sldId id="386" r:id="rId9"/>
    <p:sldId id="360" r:id="rId10"/>
    <p:sldId id="344" r:id="rId11"/>
    <p:sldId id="345" r:id="rId12"/>
    <p:sldId id="387" r:id="rId13"/>
    <p:sldId id="380" r:id="rId14"/>
    <p:sldId id="377" r:id="rId15"/>
    <p:sldId id="379" r:id="rId16"/>
    <p:sldId id="381" r:id="rId17"/>
    <p:sldId id="392" r:id="rId18"/>
    <p:sldId id="390" r:id="rId19"/>
    <p:sldId id="382" r:id="rId20"/>
    <p:sldId id="383" r:id="rId21"/>
    <p:sldId id="384" r:id="rId22"/>
    <p:sldId id="364" r:id="rId23"/>
    <p:sldId id="391" r:id="rId24"/>
    <p:sldId id="389" r:id="rId25"/>
    <p:sldId id="352" r:id="rId26"/>
    <p:sldId id="393" r:id="rId27"/>
    <p:sldId id="343" r:id="rId28"/>
    <p:sldId id="375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89214" autoAdjust="0"/>
  </p:normalViewPr>
  <p:slideViewPr>
    <p:cSldViewPr>
      <p:cViewPr varScale="1">
        <p:scale>
          <a:sx n="78" d="100"/>
          <a:sy n="78" d="100"/>
        </p:scale>
        <p:origin x="189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7896F2-8585-48D6-997C-D79A1D262144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每个微液滴约</a:t>
            </a:r>
            <a:r>
              <a:rPr lang="en-US" altLang="zh-CN" dirty="0"/>
              <a:t>3nl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8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896F2-8585-48D6-997C-D79A1D26214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11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singhua-ppt-template-First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1588"/>
            <a:ext cx="9139237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84438" y="2060575"/>
            <a:ext cx="6335712" cy="13684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292600"/>
            <a:ext cx="5688012" cy="1008063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78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6CF391-CC18-485D-9DB7-2E813DA707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8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188913"/>
            <a:ext cx="1979613" cy="619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188913"/>
            <a:ext cx="5789612" cy="619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E3555C-82DB-48A3-BB90-68FD7708A3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3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287" y="1125538"/>
            <a:ext cx="8497193" cy="5256212"/>
          </a:xfr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A7A27F-6A22-47B2-88EE-A21B3A7086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753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73DEA-E6E1-45D3-A518-59AC54B535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676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125538"/>
            <a:ext cx="38846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4100" y="1125538"/>
            <a:ext cx="38846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1663BE-3543-439C-926F-B59731369A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07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92DB8F-A7F6-4332-9363-102AB4EA45A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544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7D6116-590E-4EDD-AD46-E97025CA18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723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02955-B121-48F4-903C-43204DFB83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01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E4000A-C3CB-45E1-A964-6FFCECDBFF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68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02F9F-F3B7-4D88-BFA3-3AF56AAF39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5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tsinghua-ppt-template-bg副本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47175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88913"/>
            <a:ext cx="53276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713788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24300" y="6538913"/>
            <a:ext cx="172720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24525" y="6453188"/>
            <a:ext cx="180022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7625" y="6518275"/>
            <a:ext cx="1476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F855735-8F9C-4E01-A9C2-604640BDAAA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luidics.cs.ucr.edu/dmfb_static_simulator/source_code_and_license.html" TargetMode="External"/><Relationship Id="rId2" Type="http://schemas.openxmlformats.org/officeDocument/2006/relationships/hyperlink" Target="http://microfluidics.ee.duke.edu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ctrTitle"/>
          </p:nvPr>
        </p:nvSpPr>
        <p:spPr>
          <a:xfrm>
            <a:off x="2339752" y="1628800"/>
            <a:ext cx="6804248" cy="1656184"/>
          </a:xfrm>
        </p:spPr>
        <p:txBody>
          <a:bodyPr/>
          <a:lstStyle/>
          <a:p>
            <a:pPr eaLnBrk="1" hangingPunct="1"/>
            <a:r>
              <a:rPr lang="zh-CN" altLang="en-US" sz="4400" dirty="0"/>
              <a:t>第</a:t>
            </a:r>
            <a:r>
              <a:rPr lang="en-US" altLang="zh-CN" sz="4400" dirty="0"/>
              <a:t>1</a:t>
            </a:r>
            <a:r>
              <a:rPr lang="zh-CN" altLang="en-US" sz="4400" dirty="0"/>
              <a:t>周大作业：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数字微流控生物芯片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模拟界面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基本目标：给定输入的液滴规划数据，模拟数字微流控芯片上液滴的移动、混合、分离过程，设计一个基于</a:t>
            </a:r>
            <a:r>
              <a:rPr lang="en-US" altLang="zh-CN" sz="2400" dirty="0" err="1"/>
              <a:t>Qt</a:t>
            </a:r>
            <a:r>
              <a:rPr lang="zh-CN" altLang="en-US" sz="2400" dirty="0"/>
              <a:t>的</a:t>
            </a:r>
            <a:r>
              <a:rPr lang="en-US" altLang="zh-CN" sz="2400" dirty="0"/>
              <a:t>DFMB</a:t>
            </a:r>
            <a:r>
              <a:rPr lang="zh-CN" altLang="en-US" sz="2400" dirty="0"/>
              <a:t>用户界面系统。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9BA5A4-6FA6-42B0-9A8E-BD452B44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48880"/>
            <a:ext cx="6444208" cy="30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用户界面系统基本功能要求一（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QMainWindow</a:t>
            </a:r>
            <a:r>
              <a:rPr lang="zh-CN" altLang="en-US" sz="2400" dirty="0"/>
              <a:t>，带有菜单栏和工具栏；</a:t>
            </a:r>
          </a:p>
          <a:p>
            <a:pPr lvl="1"/>
            <a:r>
              <a:rPr lang="zh-CN" altLang="en-US" sz="2400" dirty="0"/>
              <a:t>通过菜单栏或工具栏按钮，</a:t>
            </a:r>
            <a:r>
              <a:rPr lang="zh-CN" altLang="en-US" sz="2400" dirty="0">
                <a:solidFill>
                  <a:srgbClr val="FF0000"/>
                </a:solidFill>
              </a:rPr>
              <a:t>弹出窗口</a:t>
            </a:r>
            <a:r>
              <a:rPr lang="zh-CN" altLang="en-US" sz="2400" dirty="0"/>
              <a:t>。用户通过该弹出窗口输入</a:t>
            </a:r>
            <a:r>
              <a:rPr lang="en-US" altLang="zh-CN" sz="2400" dirty="0"/>
              <a:t>DMFB</a:t>
            </a:r>
            <a:r>
              <a:rPr lang="zh-CN" altLang="en-US" sz="2400" dirty="0"/>
              <a:t>的行数和列数，以及输入端口（可以有多个）、输出端口（</a:t>
            </a:r>
            <a:r>
              <a:rPr lang="en-US" altLang="zh-CN" sz="2400" dirty="0"/>
              <a:t>1</a:t>
            </a:r>
            <a:r>
              <a:rPr lang="zh-CN" altLang="en-US" sz="2400" dirty="0"/>
              <a:t>个）的位置。点击确认按钮后，在界面绘制芯片的初始结构。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只能通过输入端口将液滴输入到端口相邻的电极上。</a:t>
            </a:r>
            <a:endParaRPr lang="en-US" altLang="zh-CN" sz="2400" dirty="0"/>
          </a:p>
          <a:p>
            <a:pPr lvl="1"/>
            <a:r>
              <a:rPr lang="zh-CN" altLang="en-US" sz="2400" dirty="0"/>
              <a:t>只能通过输出端口将端口相邻电极上的液滴输出。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错误检查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/>
            <a:r>
              <a:rPr lang="zh-CN" altLang="en-US" sz="2000" dirty="0"/>
              <a:t>行数和列数不能同时小于等于</a:t>
            </a:r>
            <a:r>
              <a:rPr lang="en-US" altLang="zh-CN" sz="2000" dirty="0"/>
              <a:t>3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输入端口应当在芯片的边界上。</a:t>
            </a:r>
            <a:endParaRPr lang="en-US" altLang="zh-CN" sz="2000" dirty="0"/>
          </a:p>
          <a:p>
            <a:pPr lvl="2"/>
            <a:r>
              <a:rPr lang="zh-CN" altLang="en-US" sz="2000" dirty="0"/>
              <a:t>输出端口应当在芯片的边界上。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14" y="4221088"/>
            <a:ext cx="326349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Input t,x1,y1; </a:t>
            </a:r>
          </a:p>
          <a:p>
            <a:pPr marL="914400" lvl="2" indent="0">
              <a:buNone/>
            </a:pPr>
            <a:r>
              <a:rPr lang="en-US" altLang="zh-CN" sz="1800" dirty="0"/>
              <a:t>//</a:t>
            </a:r>
            <a:r>
              <a:rPr lang="zh-CN" altLang="en-US" sz="1800" dirty="0"/>
              <a:t>在</a:t>
            </a:r>
            <a:r>
              <a:rPr lang="en-US" altLang="zh-CN" sz="1800" dirty="0"/>
              <a:t>t</a:t>
            </a:r>
            <a:r>
              <a:rPr lang="zh-CN" altLang="en-US" sz="1800" dirty="0"/>
              <a:t>时刻将一个液滴输入</a:t>
            </a:r>
            <a:r>
              <a:rPr lang="zh-CN" altLang="en-US" sz="1800" dirty="0">
                <a:solidFill>
                  <a:srgbClr val="FF0000"/>
                </a:solidFill>
              </a:rPr>
              <a:t>到</a:t>
            </a:r>
            <a:r>
              <a:rPr lang="en-US" altLang="zh-CN" sz="1800" dirty="0"/>
              <a:t>x1,y1</a:t>
            </a:r>
            <a:r>
              <a:rPr lang="zh-CN" altLang="en-US" sz="1800" dirty="0"/>
              <a:t>位置，下图一个可能的输入为</a:t>
            </a:r>
            <a:r>
              <a:rPr lang="en-US" altLang="zh-CN" sz="1800" dirty="0"/>
              <a:t>Input 3,1,4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位置附近有液滴的输入端口，否则报错。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950180"/>
            <a:ext cx="3476946" cy="22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Move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t</a:t>
            </a:r>
            <a:r>
              <a:rPr lang="zh-CN" altLang="en-US" sz="2000" dirty="0">
                <a:solidFill>
                  <a:srgbClr val="FF0000"/>
                </a:solidFill>
              </a:rPr>
              <a:t>时刻在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位置的液滴</a:t>
            </a:r>
            <a:r>
              <a:rPr lang="zh-CN" altLang="en-US" sz="2000" dirty="0"/>
              <a:t>移动</a:t>
            </a:r>
            <a:r>
              <a:rPr lang="zh-CN" altLang="en-US" sz="2000" dirty="0">
                <a:solidFill>
                  <a:srgbClr val="FF0000"/>
                </a:solidFill>
              </a:rPr>
              <a:t>到</a:t>
            </a:r>
            <a:r>
              <a:rPr lang="en-US" altLang="zh-CN" sz="2000" dirty="0"/>
              <a:t>x2,y2</a:t>
            </a:r>
            <a:r>
              <a:rPr lang="zh-CN" altLang="en-US" sz="2000" dirty="0"/>
              <a:t>，每个单位时间液滴只能横向或纵向移动一格。保证</a:t>
            </a:r>
            <a:r>
              <a:rPr lang="en-US" altLang="zh-CN" sz="2000" dirty="0"/>
              <a:t>x1,y1</a:t>
            </a:r>
            <a:r>
              <a:rPr lang="zh-CN" altLang="en-US" sz="2000" dirty="0"/>
              <a:t>与</a:t>
            </a:r>
            <a:r>
              <a:rPr lang="en-US" altLang="zh-CN" sz="2000" dirty="0"/>
              <a:t>x2,y2</a:t>
            </a:r>
            <a:r>
              <a:rPr lang="zh-CN" altLang="en-US" sz="2000" dirty="0"/>
              <a:t>是相邻的。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6697"/>
          <a:stretch/>
        </p:blipFill>
        <p:spPr>
          <a:xfrm>
            <a:off x="3383744" y="3753645"/>
            <a:ext cx="2376264" cy="21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Split t,x1,y1,x2,y2,x3,y3;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t</a:t>
            </a:r>
            <a:r>
              <a:rPr lang="zh-CN" altLang="en-US" sz="2000" dirty="0">
                <a:solidFill>
                  <a:srgbClr val="FF0000"/>
                </a:solidFill>
              </a:rPr>
              <a:t>时刻</a:t>
            </a:r>
            <a:r>
              <a:rPr lang="zh-CN" altLang="en-US" sz="2000" u="sng" dirty="0"/>
              <a:t>在</a:t>
            </a:r>
            <a:r>
              <a:rPr lang="en-US" altLang="zh-CN" sz="2000" u="sng" dirty="0"/>
              <a:t>x1,y1</a:t>
            </a:r>
            <a:r>
              <a:rPr lang="zh-CN" altLang="en-US" sz="2000" u="sng" dirty="0"/>
              <a:t>位置的液滴</a:t>
            </a:r>
            <a:r>
              <a:rPr lang="zh-CN" altLang="en-US" sz="2000" dirty="0">
                <a:solidFill>
                  <a:srgbClr val="FF0000"/>
                </a:solidFill>
              </a:rPr>
              <a:t>分成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两个液滴，分离方式如下图，输入保证</a:t>
            </a:r>
            <a:r>
              <a:rPr lang="en-US" altLang="zh-CN" sz="2000" dirty="0"/>
              <a:t>x2,y2</a:t>
            </a:r>
            <a:r>
              <a:rPr lang="zh-CN" altLang="en-US" sz="2000" dirty="0"/>
              <a:t>、</a:t>
            </a:r>
            <a:r>
              <a:rPr lang="en-US" altLang="zh-CN" sz="2000" dirty="0"/>
              <a:t>x1,y1</a:t>
            </a:r>
            <a:r>
              <a:rPr lang="zh-CN" altLang="en-US" sz="2000" dirty="0"/>
              <a:t>、</a:t>
            </a:r>
            <a:r>
              <a:rPr lang="en-US" altLang="zh-CN" sz="2000" dirty="0"/>
              <a:t>x3,y3</a:t>
            </a:r>
            <a:r>
              <a:rPr lang="zh-CN" altLang="en-US" sz="2000" dirty="0"/>
              <a:t>是三个相邻液滴（水平相邻或垂直相邻）。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Split</a:t>
            </a:r>
            <a:r>
              <a:rPr lang="zh-CN" altLang="en-US" sz="2000" dirty="0"/>
              <a:t>操作消耗两个单位时间。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3751272"/>
            <a:ext cx="2592288" cy="23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2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Mix t,x1,y1,x2,y2,...,</a:t>
            </a:r>
            <a:r>
              <a:rPr lang="en-US" altLang="zh-CN" sz="2000" dirty="0" err="1"/>
              <a:t>xn,yn</a:t>
            </a:r>
            <a:r>
              <a:rPr lang="en-US" altLang="zh-CN" sz="2000" dirty="0"/>
              <a:t>;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t</a:t>
            </a:r>
            <a:r>
              <a:rPr lang="zh-CN" altLang="en-US" sz="2000" dirty="0">
                <a:solidFill>
                  <a:srgbClr val="FF0000"/>
                </a:solidFill>
              </a:rPr>
              <a:t>时刻</a:t>
            </a:r>
            <a:r>
              <a:rPr lang="zh-CN" altLang="en-US" sz="2000" u="sng" dirty="0"/>
              <a:t>在</a:t>
            </a:r>
            <a:r>
              <a:rPr lang="en-US" altLang="zh-CN" sz="2000" u="sng" dirty="0"/>
              <a:t>x1,y1</a:t>
            </a:r>
            <a:r>
              <a:rPr lang="zh-CN" altLang="en-US" sz="2000" u="sng" dirty="0"/>
              <a:t>位置的液滴</a:t>
            </a:r>
            <a:r>
              <a:rPr lang="zh-CN" altLang="en-US" sz="2000" dirty="0"/>
              <a:t>，沿着</a:t>
            </a:r>
            <a:r>
              <a:rPr lang="en-US" altLang="zh-CN" sz="2000" dirty="0"/>
              <a:t>x1,y1,x2,y2,...,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的路线进行混合操作，到达</a:t>
            </a:r>
            <a:r>
              <a:rPr lang="en-US" altLang="zh-CN" sz="2000" dirty="0" err="1"/>
              <a:t>xn,yn</a:t>
            </a:r>
            <a:r>
              <a:rPr lang="zh-CN" altLang="en-US" sz="2000" dirty="0"/>
              <a:t>时混合完成，</a:t>
            </a:r>
            <a:r>
              <a:rPr lang="zh-CN" altLang="en-US" sz="2000" dirty="0">
                <a:solidFill>
                  <a:srgbClr val="FF0000"/>
                </a:solidFill>
              </a:rPr>
              <a:t>耗时为</a:t>
            </a:r>
            <a:r>
              <a:rPr lang="en-US" altLang="zh-CN" sz="2000" dirty="0">
                <a:solidFill>
                  <a:srgbClr val="FF0000"/>
                </a:solidFill>
              </a:rPr>
              <a:t>n-1</a:t>
            </a:r>
            <a:r>
              <a:rPr lang="zh-CN" altLang="en-US" sz="2000" dirty="0">
                <a:solidFill>
                  <a:srgbClr val="FF0000"/>
                </a:solidFill>
              </a:rPr>
              <a:t>个单位时间，</a:t>
            </a:r>
            <a:r>
              <a:rPr lang="zh-CN" altLang="en-US" sz="2000" dirty="0"/>
              <a:t>保证每次移动只移动一格。下图对应的一个可能的输入为</a:t>
            </a:r>
            <a:r>
              <a:rPr lang="en-US" altLang="zh-CN" sz="2000" dirty="0"/>
              <a:t>Mix 6,3,1,3,2,2,2,1,2,1,1,2,1,3,1;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861048"/>
            <a:ext cx="2592288" cy="24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Merge t,x1,y1,x2,y2;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t</a:t>
            </a:r>
            <a:r>
              <a:rPr lang="zh-CN" altLang="en-US" sz="2000" dirty="0">
                <a:solidFill>
                  <a:srgbClr val="FF0000"/>
                </a:solidFill>
              </a:rPr>
              <a:t>时刻在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位置和</a:t>
            </a:r>
            <a:r>
              <a:rPr lang="en-US" altLang="zh-CN" sz="2000" dirty="0">
                <a:solidFill>
                  <a:srgbClr val="FF0000"/>
                </a:solidFill>
              </a:rPr>
              <a:t>x2,y2</a:t>
            </a:r>
            <a:r>
              <a:rPr lang="zh-CN" altLang="en-US" sz="2000" dirty="0">
                <a:solidFill>
                  <a:srgbClr val="FF0000"/>
                </a:solidFill>
              </a:rPr>
              <a:t>位置</a:t>
            </a:r>
            <a:r>
              <a:rPr lang="zh-CN" altLang="en-US" sz="2000" dirty="0"/>
              <a:t>的两个液滴液滴合并到两个坐标的中间位置。</a:t>
            </a:r>
            <a:endParaRPr lang="en-US" altLang="zh-CN" sz="2000" dirty="0"/>
          </a:p>
          <a:p>
            <a:pPr lvl="2"/>
            <a:r>
              <a:rPr lang="zh-CN" altLang="en-US" sz="2000" dirty="0"/>
              <a:t>一次</a:t>
            </a:r>
            <a:r>
              <a:rPr lang="en-US" altLang="zh-CN" sz="2000" dirty="0"/>
              <a:t>Merge</a:t>
            </a:r>
            <a:r>
              <a:rPr lang="zh-CN" altLang="en-US" sz="2000" dirty="0"/>
              <a:t>消耗</a:t>
            </a:r>
            <a:r>
              <a:rPr lang="en-US" altLang="zh-CN" sz="2000" dirty="0"/>
              <a:t>2</a:t>
            </a:r>
            <a:r>
              <a:rPr lang="zh-CN" altLang="en-US" sz="2000" dirty="0"/>
              <a:t>个单位时间。</a:t>
            </a:r>
            <a:endParaRPr lang="en-US" altLang="zh-CN" sz="1600" dirty="0"/>
          </a:p>
          <a:p>
            <a:pPr marL="914400" lvl="2" indent="0">
              <a:buNone/>
            </a:pPr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73016"/>
            <a:ext cx="2519561" cy="250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用户界面系统基本功能要求二（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41208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实现文件的读入，根据输入文件，以图形化的形式，展示液滴的移动、混合与分离过程：</a:t>
            </a:r>
          </a:p>
          <a:p>
            <a:pPr lvl="1"/>
            <a:r>
              <a:rPr lang="zh-CN" altLang="en-US" sz="2400" dirty="0"/>
              <a:t>输入文件指令：</a:t>
            </a:r>
            <a:endParaRPr lang="en-US" altLang="zh-CN" sz="2400" dirty="0"/>
          </a:p>
          <a:p>
            <a:pPr lvl="2"/>
            <a:r>
              <a:rPr lang="en-US" altLang="zh-CN" sz="2000" dirty="0"/>
              <a:t>Output t,x1,y1;      </a:t>
            </a:r>
          </a:p>
          <a:p>
            <a:pPr marL="914400" lvl="2" indent="0"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在</a:t>
            </a:r>
            <a:r>
              <a:rPr lang="en-US" altLang="zh-CN" sz="2000" dirty="0"/>
              <a:t>t</a:t>
            </a:r>
            <a:r>
              <a:rPr lang="zh-CN" altLang="en-US" sz="2000" dirty="0"/>
              <a:t>时刻将一个液滴</a:t>
            </a:r>
            <a:r>
              <a:rPr lang="zh-CN" altLang="en-US" sz="2000" u="sng" dirty="0"/>
              <a:t>从</a:t>
            </a:r>
            <a:r>
              <a:rPr lang="en-US" altLang="zh-CN" sz="2000" u="sng" dirty="0"/>
              <a:t>x1,y1</a:t>
            </a:r>
            <a:r>
              <a:rPr lang="zh-CN" altLang="en-US" sz="2000" dirty="0"/>
              <a:t>位置移出芯片，下图一个可能的输入为</a:t>
            </a:r>
            <a:r>
              <a:rPr lang="en-US" altLang="zh-CN" sz="2000" dirty="0"/>
              <a:t>Output 3,4,5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2"/>
            <a:r>
              <a:rPr lang="zh-CN" altLang="en-US" sz="2000" dirty="0">
                <a:solidFill>
                  <a:srgbClr val="FF0000"/>
                </a:solidFill>
              </a:rPr>
              <a:t>错误检查：需要保证</a:t>
            </a:r>
            <a:r>
              <a:rPr lang="en-US" altLang="zh-CN" sz="2000" dirty="0">
                <a:solidFill>
                  <a:srgbClr val="FF0000"/>
                </a:solidFill>
              </a:rPr>
              <a:t>x1,y1</a:t>
            </a:r>
            <a:r>
              <a:rPr lang="zh-CN" altLang="en-US" sz="2000" dirty="0">
                <a:solidFill>
                  <a:srgbClr val="FF0000"/>
                </a:solidFill>
              </a:rPr>
              <a:t>位置附近有液滴的输出口，否则报错。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86" y="4045607"/>
            <a:ext cx="3484612" cy="23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用户界面系统基本功能要求三（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实现移动过程的单步播放与连续播放：</a:t>
            </a:r>
          </a:p>
          <a:p>
            <a:pPr lvl="1"/>
            <a:r>
              <a:rPr lang="zh-CN" altLang="en-US" sz="2400" dirty="0"/>
              <a:t>添加“下一步”与“上一步”按钮，可以按照时间，单步展示</a:t>
            </a:r>
            <a:r>
              <a:rPr lang="zh-CN" altLang="en-US" sz="2400" dirty="0">
                <a:solidFill>
                  <a:srgbClr val="FF0000"/>
                </a:solidFill>
              </a:rPr>
              <a:t>每个时刻</a:t>
            </a:r>
            <a:r>
              <a:rPr lang="zh-CN" altLang="en-US" sz="2400" dirty="0"/>
              <a:t>芯片上的液滴状态。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添加“全部播放”按钮，从</a:t>
            </a:r>
            <a:r>
              <a:rPr lang="zh-CN" altLang="en-US" sz="2400" dirty="0">
                <a:solidFill>
                  <a:srgbClr val="FF0000"/>
                </a:solidFill>
              </a:rPr>
              <a:t>当前时刻</a:t>
            </a:r>
            <a:r>
              <a:rPr lang="zh-CN" altLang="en-US" sz="2400" dirty="0"/>
              <a:t>开始</a:t>
            </a:r>
            <a:r>
              <a:rPr lang="zh-CN" altLang="en-US" sz="2400" u="sng" dirty="0"/>
              <a:t>连续播放</a:t>
            </a:r>
            <a:r>
              <a:rPr lang="zh-CN" altLang="en-US" sz="2400" dirty="0"/>
              <a:t>芯片上的液滴状态，直到结束。</a:t>
            </a:r>
            <a:endParaRPr lang="en-US" altLang="zh-CN" sz="2400" dirty="0"/>
          </a:p>
          <a:p>
            <a:pPr lvl="1"/>
            <a:r>
              <a:rPr lang="zh-CN" altLang="en-US" sz="2400" dirty="0"/>
              <a:t>添加“</a:t>
            </a:r>
            <a:r>
              <a:rPr lang="zh-CN" altLang="en-US" sz="2400" u="sng" dirty="0"/>
              <a:t>复位</a:t>
            </a:r>
            <a:r>
              <a:rPr lang="zh-CN" altLang="en-US" sz="2400" dirty="0"/>
              <a:t>”按钮，返回</a:t>
            </a:r>
            <a:r>
              <a:rPr lang="zh-CN" altLang="en-US" sz="2400" u="sng" dirty="0"/>
              <a:t>时刻为</a:t>
            </a:r>
            <a:r>
              <a:rPr lang="en-US" altLang="zh-CN" sz="2400" u="sng" dirty="0"/>
              <a:t>0</a:t>
            </a:r>
            <a:r>
              <a:rPr lang="zh-CN" altLang="en-US" sz="2400" dirty="0"/>
              <a:t>时的液滴状态。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071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用户界面系统基本功能要求四（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</a:t>
            </a:r>
            <a:r>
              <a:rPr lang="zh-CN" altLang="en-US" sz="2400" dirty="0">
                <a:solidFill>
                  <a:srgbClr val="FF0000"/>
                </a:solidFill>
              </a:rPr>
              <a:t>液滴移动时的音效功能</a:t>
            </a:r>
            <a:r>
              <a:rPr lang="zh-CN" altLang="en-US" sz="2400" dirty="0"/>
              <a:t>：</a:t>
            </a:r>
          </a:p>
          <a:p>
            <a:pPr lvl="1"/>
            <a:r>
              <a:rPr lang="zh-CN" altLang="en-US" sz="2400" dirty="0"/>
              <a:t>移动</a:t>
            </a:r>
            <a:r>
              <a:rPr lang="en-US" altLang="zh-CN" sz="2400" dirty="0"/>
              <a:t>(Move)</a:t>
            </a:r>
            <a:r>
              <a:rPr lang="zh-CN" altLang="en-US" sz="2400" dirty="0"/>
              <a:t>与混合</a:t>
            </a:r>
            <a:r>
              <a:rPr lang="en-US" altLang="zh-CN" sz="2400" dirty="0"/>
              <a:t>(Mix)</a:t>
            </a:r>
            <a:r>
              <a:rPr lang="zh-CN" altLang="en-US" sz="2400" dirty="0"/>
              <a:t>应当具有相同音效。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分离</a:t>
            </a:r>
            <a:r>
              <a:rPr lang="en-US" altLang="zh-CN" sz="2400" dirty="0"/>
              <a:t>(Split)</a:t>
            </a:r>
            <a:r>
              <a:rPr lang="zh-CN" altLang="en-US" sz="2400" dirty="0"/>
              <a:t>时，液滴</a:t>
            </a:r>
            <a:r>
              <a:rPr lang="zh-CN" altLang="en-US" sz="2400" dirty="0">
                <a:solidFill>
                  <a:srgbClr val="FF0000"/>
                </a:solidFill>
              </a:rPr>
              <a:t>拉伸</a:t>
            </a:r>
            <a:r>
              <a:rPr lang="zh-CN" altLang="en-US" sz="2400" dirty="0"/>
              <a:t>与最终</a:t>
            </a:r>
            <a:r>
              <a:rPr lang="zh-CN" altLang="en-US" sz="2400" dirty="0">
                <a:solidFill>
                  <a:srgbClr val="FF0000"/>
                </a:solidFill>
              </a:rPr>
              <a:t>分离</a:t>
            </a:r>
            <a:r>
              <a:rPr lang="zh-CN" altLang="en-US" sz="2400" dirty="0"/>
              <a:t>应有不同音效。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合并</a:t>
            </a:r>
            <a:r>
              <a:rPr lang="en-US" altLang="zh-CN" sz="2400" dirty="0"/>
              <a:t>(Merge)</a:t>
            </a:r>
            <a:r>
              <a:rPr lang="zh-CN" altLang="en-US" sz="2400" dirty="0"/>
              <a:t>时，</a:t>
            </a:r>
            <a:r>
              <a:rPr lang="zh-CN" altLang="en-US" sz="2400" dirty="0">
                <a:solidFill>
                  <a:srgbClr val="FF0000"/>
                </a:solidFill>
              </a:rPr>
              <a:t>合并成功时应当具有音效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pPr lvl="2"/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24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401870" y="3032919"/>
            <a:ext cx="2340260" cy="7921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问题背景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9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用户界面系统基本功能要求五（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实现液滴移动时的约束检查：</a:t>
            </a:r>
          </a:p>
          <a:p>
            <a:pPr lvl="1"/>
            <a:r>
              <a:rPr lang="zh-CN" altLang="en-US" sz="2400" dirty="0"/>
              <a:t>液滴移动时应当遵守第</a:t>
            </a:r>
            <a:r>
              <a:rPr lang="en-US" altLang="zh-CN" sz="2400" dirty="0"/>
              <a:t>6-8</a:t>
            </a:r>
            <a:r>
              <a:rPr lang="zh-CN" altLang="en-US" sz="2400" dirty="0"/>
              <a:t>页中讲述的</a:t>
            </a:r>
            <a:r>
              <a:rPr lang="en-US" altLang="zh-CN" sz="2400" dirty="0"/>
              <a:t>DMFB</a:t>
            </a:r>
            <a:r>
              <a:rPr lang="zh-CN" altLang="en-US" sz="2400" dirty="0"/>
              <a:t>移动约束，</a:t>
            </a:r>
            <a:r>
              <a:rPr lang="zh-CN" altLang="en-US" sz="2400" dirty="0">
                <a:solidFill>
                  <a:srgbClr val="FF0000"/>
                </a:solidFill>
              </a:rPr>
              <a:t>若</a:t>
            </a:r>
            <a:r>
              <a:rPr lang="zh-CN" altLang="en-US" sz="2400" u="sng" dirty="0">
                <a:solidFill>
                  <a:srgbClr val="FF0000"/>
                </a:solidFill>
              </a:rPr>
              <a:t>在移动过程中出</a:t>
            </a:r>
            <a:r>
              <a:rPr lang="zh-CN" altLang="en-US" sz="2400" dirty="0">
                <a:solidFill>
                  <a:srgbClr val="FF0000"/>
                </a:solidFill>
              </a:rPr>
              <a:t>现不满足约束的情况，则弹出窗口报错，并停止移</a:t>
            </a:r>
            <a:r>
              <a:rPr lang="zh-CN" altLang="en-US" sz="2400" dirty="0" smtClean="0">
                <a:solidFill>
                  <a:srgbClr val="FF0000"/>
                </a:solidFill>
              </a:rPr>
              <a:t>动。</a:t>
            </a:r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83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3" y="116632"/>
            <a:ext cx="4968031" cy="792162"/>
          </a:xfrm>
        </p:spPr>
        <p:txBody>
          <a:bodyPr/>
          <a:lstStyle/>
          <a:p>
            <a:r>
              <a:rPr lang="zh-CN" altLang="en-US" dirty="0"/>
              <a:t>用户界面系统基本功能要求六（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实现液滴移动时的污染情况绘制：</a:t>
            </a:r>
          </a:p>
          <a:p>
            <a:pPr lvl="1"/>
            <a:r>
              <a:rPr lang="zh-CN" altLang="en-US" sz="2400" dirty="0"/>
              <a:t>液滴经过电极后，</a:t>
            </a:r>
            <a:r>
              <a:rPr lang="zh-CN" altLang="en-US" sz="2400" u="sng" dirty="0">
                <a:solidFill>
                  <a:srgbClr val="FF0000"/>
                </a:solidFill>
              </a:rPr>
              <a:t>在电极上标注污染情况</a:t>
            </a:r>
            <a:r>
              <a:rPr lang="en-US" altLang="zh-CN" sz="2400" dirty="0"/>
              <a:t>(</a:t>
            </a:r>
            <a:r>
              <a:rPr lang="zh-CN" altLang="en-US" sz="2400" dirty="0"/>
              <a:t>标注方式自己确定</a:t>
            </a:r>
            <a:r>
              <a:rPr lang="en-US" altLang="zh-CN" sz="2400" dirty="0"/>
              <a:t>)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一种液滴重复经过一个电极只记录一次污染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混合后的液滴认为是新的液滴，分裂出的液滴也认为是新的液滴。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液滴</a:t>
            </a:r>
            <a:r>
              <a:rPr lang="zh-CN" altLang="en-US" sz="2400" u="sng" dirty="0"/>
              <a:t>移动结束后，在每个电极上显示污染次数</a:t>
            </a:r>
            <a:r>
              <a:rPr lang="zh-CN" altLang="en-US" sz="2400" dirty="0"/>
              <a:t>。</a:t>
            </a:r>
            <a:endParaRPr lang="en-US" altLang="zh-CN" sz="20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28" y="3753644"/>
            <a:ext cx="2531054" cy="253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</a:t>
            </a:r>
            <a:r>
              <a:rPr lang="zh-CN" altLang="en-US" sz="2400" u="sng" dirty="0"/>
              <a:t>防止出现液滴污染</a:t>
            </a:r>
            <a:endParaRPr lang="en-US" altLang="zh-CN" sz="2400" u="sng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两个不同液滴先后经过同一个位置时，后者将被污染。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默认清洗液滴入口</a:t>
            </a:r>
            <a:r>
              <a:rPr lang="en-US" altLang="zh-CN" sz="2000" dirty="0">
                <a:solidFill>
                  <a:srgbClr val="FF0000"/>
                </a:solidFill>
              </a:rPr>
              <a:t>(wash input)</a:t>
            </a:r>
            <a:r>
              <a:rPr lang="zh-CN" altLang="en-US" sz="2000" dirty="0">
                <a:solidFill>
                  <a:srgbClr val="FF0000"/>
                </a:solidFill>
              </a:rPr>
              <a:t>在芯片左下</a:t>
            </a:r>
            <a:r>
              <a:rPr lang="zh-CN" altLang="en-US" sz="2000" dirty="0">
                <a:solidFill>
                  <a:srgbClr val="000000"/>
                </a:solidFill>
              </a:rPr>
              <a:t>，废液回收端口</a:t>
            </a:r>
            <a:r>
              <a:rPr lang="en-US" altLang="zh-CN" sz="2000" dirty="0">
                <a:solidFill>
                  <a:srgbClr val="000000"/>
                </a:solidFill>
              </a:rPr>
              <a:t>(waste)</a:t>
            </a:r>
            <a:r>
              <a:rPr lang="zh-CN" altLang="en-US" sz="2000" dirty="0">
                <a:solidFill>
                  <a:srgbClr val="000000"/>
                </a:solidFill>
              </a:rPr>
              <a:t>在右上。也可以自行定制，但入口应不同于其他液滴入口。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/>
            <a:r>
              <a:rPr lang="zh-CN" altLang="en-US" sz="2000" dirty="0">
                <a:solidFill>
                  <a:srgbClr val="000000"/>
                </a:solidFill>
              </a:rPr>
              <a:t>清洗液滴从</a:t>
            </a:r>
            <a:r>
              <a:rPr lang="en-US" altLang="zh-CN" sz="2000" dirty="0">
                <a:solidFill>
                  <a:srgbClr val="000000"/>
                </a:solidFill>
              </a:rPr>
              <a:t>wash input</a:t>
            </a:r>
            <a:r>
              <a:rPr lang="zh-CN" altLang="en-US" sz="2000" dirty="0">
                <a:solidFill>
                  <a:srgbClr val="000000"/>
                </a:solidFill>
              </a:rPr>
              <a:t>进入芯片，可以去除路过电极上的污染，最终从</a:t>
            </a:r>
            <a:r>
              <a:rPr lang="en-US" altLang="zh-CN" sz="2000" dirty="0">
                <a:solidFill>
                  <a:srgbClr val="000000"/>
                </a:solidFill>
              </a:rPr>
              <a:t>waste</a:t>
            </a:r>
            <a:r>
              <a:rPr lang="zh-CN" altLang="en-US" sz="2000" dirty="0">
                <a:solidFill>
                  <a:srgbClr val="000000"/>
                </a:solidFill>
              </a:rPr>
              <a:t>移出芯片。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3861048"/>
            <a:ext cx="7636051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用户界面系统基本功能要求七（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569200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引入清洗液滴，实现液滴移动时的路径规划，防止出现液滴污染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添加“清洗”按钮，选择是否加入清洗功能，按钮选中为清洗，未选中为不清洗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u="sng" dirty="0">
                <a:solidFill>
                  <a:srgbClr val="000000"/>
                </a:solidFill>
              </a:rPr>
              <a:t>提出并实现</a:t>
            </a:r>
            <a:r>
              <a:rPr lang="zh-CN" altLang="en-US" sz="2400" u="sng" dirty="0">
                <a:solidFill>
                  <a:srgbClr val="FF0000"/>
                </a:solidFill>
              </a:rPr>
              <a:t>清洗液滴规划算法</a:t>
            </a:r>
            <a:r>
              <a:rPr lang="zh-CN" altLang="en-US" sz="2400" u="sng" dirty="0">
                <a:solidFill>
                  <a:srgbClr val="000000"/>
                </a:solidFill>
              </a:rPr>
              <a:t>，自动计算清洗液滴的移动路径，</a:t>
            </a:r>
            <a:r>
              <a:rPr lang="zh-CN" altLang="en-US" sz="2400" u="sng" dirty="0">
                <a:solidFill>
                  <a:srgbClr val="FF0000"/>
                </a:solidFill>
              </a:rPr>
              <a:t>使得液滴移动过程中不会出现污染</a:t>
            </a:r>
            <a:r>
              <a:rPr lang="zh-CN" altLang="en-US" sz="2400" u="sng" dirty="0">
                <a:solidFill>
                  <a:srgbClr val="000000"/>
                </a:solidFill>
              </a:rPr>
              <a:t>。</a:t>
            </a:r>
            <a:endParaRPr lang="en-US" altLang="zh-CN" sz="2400" u="sng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u="sng" dirty="0">
                <a:solidFill>
                  <a:srgbClr val="FF0000"/>
                </a:solidFill>
              </a:rPr>
              <a:t>允许用户通过鼠标点击，设置清洗液滴规划的障碍</a:t>
            </a:r>
            <a:r>
              <a:rPr lang="zh-CN" altLang="en-US" sz="2400" u="sng" dirty="0">
                <a:solidFill>
                  <a:srgbClr val="000000"/>
                </a:solidFill>
              </a:rPr>
              <a:t>，比如用户</a:t>
            </a:r>
            <a:r>
              <a:rPr lang="zh-CN" altLang="en-US" sz="2400" u="sng" dirty="0">
                <a:solidFill>
                  <a:srgbClr val="FF0000"/>
                </a:solidFill>
              </a:rPr>
              <a:t>右键点击某个电极</a:t>
            </a:r>
            <a:r>
              <a:rPr lang="zh-CN" altLang="en-US" sz="2400" u="sng" dirty="0">
                <a:solidFill>
                  <a:srgbClr val="000000"/>
                </a:solidFill>
              </a:rPr>
              <a:t>，则该电极变色，表示清洗液滴无法经过该电极。</a:t>
            </a:r>
            <a:r>
              <a:rPr lang="zh-CN" altLang="en-US" sz="2400" u="sng" dirty="0">
                <a:solidFill>
                  <a:srgbClr val="FF0000"/>
                </a:solidFill>
              </a:rPr>
              <a:t>再次右键点击</a:t>
            </a:r>
            <a:r>
              <a:rPr lang="zh-CN" altLang="en-US" sz="2400" u="sng" dirty="0">
                <a:solidFill>
                  <a:srgbClr val="000000"/>
                </a:solidFill>
              </a:rPr>
              <a:t>，则取消该电极的障碍，恢复原来的颜色。</a:t>
            </a:r>
            <a:endParaRPr lang="en-US" altLang="zh-CN" sz="2400" u="sng" dirty="0">
              <a:solidFill>
                <a:srgbClr val="0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允许清洗液滴移动时，其他液滴停止移动</a:t>
            </a:r>
            <a:r>
              <a:rPr lang="zh-CN" altLang="en-US" sz="2400" dirty="0">
                <a:solidFill>
                  <a:srgbClr val="000000"/>
                </a:solidFill>
              </a:rPr>
              <a:t>。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445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加分项（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分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353176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加入清洗液滴的清洗</a:t>
            </a:r>
            <a:r>
              <a:rPr lang="zh-CN" altLang="en-US" sz="2400" dirty="0">
                <a:solidFill>
                  <a:srgbClr val="FF0000"/>
                </a:solidFill>
              </a:rPr>
              <a:t>容量限制</a:t>
            </a:r>
            <a:r>
              <a:rPr lang="zh-CN" altLang="en-US" sz="2400" dirty="0"/>
              <a:t>，每个清洗液滴</a:t>
            </a:r>
            <a:r>
              <a:rPr lang="zh-CN" altLang="en-US" sz="2400" dirty="0">
                <a:solidFill>
                  <a:srgbClr val="FF0000"/>
                </a:solidFill>
              </a:rPr>
              <a:t>只能清洗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个污染点</a:t>
            </a:r>
            <a:r>
              <a:rPr lang="zh-CN" altLang="en-US" sz="2400" dirty="0"/>
              <a:t>，之后需要把清洗液滴移动到</a:t>
            </a:r>
            <a:r>
              <a:rPr lang="en-US" altLang="zh-CN" sz="2400" dirty="0"/>
              <a:t>waste</a:t>
            </a:r>
            <a:r>
              <a:rPr lang="zh-CN" altLang="en-US" sz="2400" dirty="0"/>
              <a:t>端口排出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在满足</a:t>
            </a:r>
            <a:r>
              <a:rPr lang="en-US" altLang="zh-CN" sz="2400" dirty="0"/>
              <a:t>DMFB</a:t>
            </a:r>
            <a:r>
              <a:rPr lang="zh-CN" altLang="en-US" sz="2400" dirty="0"/>
              <a:t>液滴移动约束和清洗液滴容量限制的前提下，</a:t>
            </a:r>
            <a:r>
              <a:rPr lang="zh-CN" altLang="en-US" sz="2400" dirty="0">
                <a:solidFill>
                  <a:srgbClr val="FF0000"/>
                </a:solidFill>
              </a:rPr>
              <a:t>最小化试验执行时间</a:t>
            </a:r>
            <a:r>
              <a:rPr lang="zh-CN" altLang="en-US" sz="2400" dirty="0"/>
              <a:t>；在</a:t>
            </a:r>
            <a:r>
              <a:rPr lang="zh-CN" altLang="en-US" sz="2400" dirty="0">
                <a:solidFill>
                  <a:srgbClr val="FF0000"/>
                </a:solidFill>
              </a:rPr>
              <a:t>相同执行时间</a:t>
            </a:r>
            <a:r>
              <a:rPr lang="zh-CN" altLang="en-US" sz="2400" dirty="0"/>
              <a:t>的情况下，优先选取</a:t>
            </a:r>
            <a:r>
              <a:rPr lang="zh-CN" altLang="en-US" sz="2400" dirty="0">
                <a:solidFill>
                  <a:srgbClr val="FF0000"/>
                </a:solidFill>
              </a:rPr>
              <a:t>消耗清洗液滴的数量较小</a:t>
            </a:r>
            <a:r>
              <a:rPr lang="zh-CN" altLang="en-US" sz="2400" dirty="0"/>
              <a:t>的解决方案。</a:t>
            </a:r>
            <a:endParaRPr lang="en-US" altLang="zh-CN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允许</a:t>
            </a:r>
            <a:r>
              <a:rPr lang="zh-CN" altLang="en-US" sz="2400" u="sng" dirty="0">
                <a:solidFill>
                  <a:srgbClr val="FF0000"/>
                </a:solidFill>
              </a:rPr>
              <a:t>重新规划</a:t>
            </a:r>
            <a:r>
              <a:rPr lang="zh-CN" altLang="en-US" sz="2400" u="sng" dirty="0"/>
              <a:t>所有液滴的路径</a:t>
            </a:r>
            <a:r>
              <a:rPr lang="zh-CN" altLang="en-US" sz="2400" dirty="0"/>
              <a:t>和</a:t>
            </a:r>
            <a:r>
              <a:rPr lang="zh-CN" altLang="en-US" sz="2400" u="sng" dirty="0"/>
              <a:t>每个时刻所处的位置</a:t>
            </a:r>
            <a:r>
              <a:rPr lang="zh-CN" altLang="en-US" sz="2400" dirty="0"/>
              <a:t>，并允许液滴在某个位置停止一段时间。</a:t>
            </a: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287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大作业功能要求与评分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256212"/>
          </a:xfrm>
        </p:spPr>
        <p:txBody>
          <a:bodyPr/>
          <a:lstStyle/>
          <a:p>
            <a:pPr eaLnBrk="1" hangingPunct="1"/>
            <a:r>
              <a:rPr lang="zh-CN" altLang="en-US" dirty="0"/>
              <a:t>基本要求（</a:t>
            </a:r>
            <a:r>
              <a:rPr lang="en-US" altLang="zh-CN" dirty="0"/>
              <a:t>15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实现基于</a:t>
            </a:r>
            <a:r>
              <a:rPr lang="en-US" altLang="zh-CN" dirty="0"/>
              <a:t>Qt</a:t>
            </a:r>
            <a:r>
              <a:rPr lang="zh-CN" altLang="en-US" dirty="0"/>
              <a:t>的</a:t>
            </a:r>
            <a:r>
              <a:rPr lang="en-US" altLang="zh-CN" dirty="0"/>
              <a:t>DMFB</a:t>
            </a:r>
            <a:r>
              <a:rPr lang="zh-CN" altLang="en-US" dirty="0"/>
              <a:t>模拟展示系统，实现用户界面系统的七项基本功能要求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完成图形界面要求的基本功能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详细设计文档（</a:t>
            </a:r>
            <a:r>
              <a:rPr lang="en-US" altLang="zh-CN" dirty="0"/>
              <a:t>doc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r>
              <a:rPr lang="zh-CN" altLang="en-US" dirty="0"/>
              <a:t>加分（最高加</a:t>
            </a:r>
            <a:r>
              <a:rPr lang="en-US" altLang="zh-CN" dirty="0"/>
              <a:t>3</a:t>
            </a:r>
            <a:r>
              <a:rPr lang="zh-CN" altLang="en-US" dirty="0"/>
              <a:t>分）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实现加分项中指定的功能</a:t>
            </a:r>
            <a:endParaRPr lang="en-US" altLang="zh-CN" dirty="0"/>
          </a:p>
          <a:p>
            <a:pPr lvl="1" eaLnBrk="1" hangingPunct="1"/>
            <a:r>
              <a:rPr lang="zh-CN" altLang="en-US" u="sng" dirty="0"/>
              <a:t>其他有特色的扩展功能</a:t>
            </a:r>
            <a:endParaRPr lang="en-US" altLang="zh-CN" u="sng" dirty="0"/>
          </a:p>
          <a:p>
            <a:pPr eaLnBrk="1" hangingPunct="1">
              <a:defRPr/>
            </a:pPr>
            <a:endParaRPr lang="en-US" altLang="zh-CN" sz="2400" dirty="0"/>
          </a:p>
        </p:txBody>
      </p:sp>
      <p:sp>
        <p:nvSpPr>
          <p:cNvPr id="15364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5F5AB4-414D-43E8-8549-4F0B7EC0E0C8}" type="slidenum">
              <a:rPr lang="en-US" altLang="zh-CN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06693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4E654-14AF-4E8E-9B44-189578EF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4FFA-6ED2-4E8F-B276-8598DE94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液滴操作视频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2"/>
              </a:rPr>
              <a:t>http://microfluidics.ee.duke.edu/</a:t>
            </a:r>
            <a:endParaRPr lang="en-US" altLang="zh-CN" sz="2400" dirty="0"/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 err="1"/>
              <a:t>youtube</a:t>
            </a:r>
            <a:r>
              <a:rPr lang="zh-CN" altLang="en-US" sz="2400" dirty="0"/>
              <a:t>上搜索</a:t>
            </a:r>
            <a:r>
              <a:rPr lang="en-US" altLang="zh-CN" sz="2400" dirty="0"/>
              <a:t>digital microfluidics</a:t>
            </a:r>
          </a:p>
          <a:p>
            <a:r>
              <a:rPr lang="zh-CN" altLang="en-US" sz="2800" dirty="0"/>
              <a:t>生化实验实际测试用例</a:t>
            </a:r>
            <a:endParaRPr lang="en-US" altLang="zh-CN" sz="2800" dirty="0"/>
          </a:p>
          <a:p>
            <a:pPr lvl="1"/>
            <a:r>
              <a:rPr lang="en-US" altLang="zh-CN" sz="2400" dirty="0"/>
              <a:t>http://microfluidics.cs.ucr.edu/dmfb_static_simulator/benchmarks.html</a:t>
            </a:r>
          </a:p>
          <a:p>
            <a:r>
              <a:rPr lang="zh-CN" altLang="en-US" sz="2800" dirty="0"/>
              <a:t>自动设计开源代码（较复杂）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3"/>
              </a:rPr>
              <a:t>http://microfluidics.cs.ucr.edu/dmfb_static_simulator/source_code_and_license.html</a:t>
            </a:r>
            <a:endParaRPr lang="en-US" altLang="zh-CN" sz="2400" dirty="0"/>
          </a:p>
          <a:p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6BFCD-40F0-4149-AF59-9C12F694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A27F-6A22-47B2-88EE-A21B3A70864C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312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常见问题提示</a:t>
            </a:r>
            <a:endParaRPr lang="en-US" altLang="zh-CN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497887" cy="52562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err="1">
                <a:solidFill>
                  <a:srgbClr val="FF0000"/>
                </a:solidFill>
              </a:rPr>
              <a:t>qt</a:t>
            </a:r>
            <a:r>
              <a:rPr lang="zh-CN" altLang="en-US" sz="2400" dirty="0">
                <a:solidFill>
                  <a:srgbClr val="FF0000"/>
                </a:solidFill>
              </a:rPr>
              <a:t>工程所在文件夹不要用中文路径和文件名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缺省情况下，</a:t>
            </a:r>
            <a:r>
              <a:rPr lang="en-US" altLang="zh-CN" sz="2400" dirty="0" err="1"/>
              <a:t>ui</a:t>
            </a:r>
            <a:r>
              <a:rPr lang="zh-CN" altLang="en-US" sz="2400" dirty="0"/>
              <a:t>文件编译后所得文件（如</a:t>
            </a:r>
            <a:r>
              <a:rPr lang="en-US" altLang="zh-CN" sz="2400" dirty="0" err="1"/>
              <a:t>ui_mainwindow.h</a:t>
            </a:r>
            <a:r>
              <a:rPr lang="zh-CN" altLang="en-US" sz="2400" dirty="0"/>
              <a:t>）位于</a:t>
            </a:r>
            <a:r>
              <a:rPr lang="en-US" altLang="zh-CN" sz="2400" dirty="0"/>
              <a:t>build</a:t>
            </a:r>
            <a:r>
              <a:rPr lang="zh-CN" altLang="en-US" sz="2400" dirty="0"/>
              <a:t>文件夹中</a:t>
            </a:r>
            <a:endParaRPr lang="en-US" altLang="zh-CN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u="sng" dirty="0"/>
              <a:t>连续的</a:t>
            </a:r>
            <a:r>
              <a:rPr lang="en-US" altLang="zh-CN" sz="2400" u="sng" dirty="0"/>
              <a:t>update</a:t>
            </a:r>
            <a:r>
              <a:rPr lang="zh-CN" altLang="en-US" sz="2400" u="sng" dirty="0"/>
              <a:t>函数调用可能被合并，而无法实时改变显示结果，此时应该用</a:t>
            </a:r>
            <a:r>
              <a:rPr lang="en-US" altLang="zh-CN" sz="2400" u="sng" dirty="0"/>
              <a:t>repaint</a:t>
            </a:r>
            <a:r>
              <a:rPr lang="zh-CN" altLang="en-US" sz="2400" u="sng" dirty="0"/>
              <a:t>函数</a:t>
            </a:r>
            <a:endParaRPr lang="en-US" altLang="zh-CN" sz="2400" u="sng" dirty="0"/>
          </a:p>
        </p:txBody>
      </p:sp>
      <p:sp>
        <p:nvSpPr>
          <p:cNvPr id="2662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AA44654-696E-4E47-AF6E-9C50F0C8A71A}" type="slidenum">
              <a:rPr lang="en-US" altLang="zh-CN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23528" y="3645024"/>
            <a:ext cx="8568952" cy="2376264"/>
          </a:xfrm>
        </p:spPr>
        <p:txBody>
          <a:bodyPr/>
          <a:lstStyle/>
          <a:p>
            <a:r>
              <a:rPr lang="zh-CN" altLang="en-US" sz="2800" dirty="0"/>
              <a:t>相关的问题，请与助教或老师联系：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助教：冀伟清</a:t>
            </a:r>
            <a:br>
              <a:rPr lang="zh-CN" altLang="en-US" sz="2800" dirty="0"/>
            </a:br>
            <a:r>
              <a:rPr lang="en-US" altLang="zh-CN" sz="2000" dirty="0"/>
              <a:t>Email: 674725808@qq.com</a:t>
            </a:r>
            <a:br>
              <a:rPr lang="en-US" altLang="zh-CN" sz="2000" dirty="0"/>
            </a:br>
            <a:r>
              <a:rPr lang="zh-CN" altLang="en-US" sz="2000" dirty="0"/>
              <a:t>电话：</a:t>
            </a:r>
            <a:r>
              <a:rPr lang="en-US" altLang="zh-CN" sz="2000" dirty="0"/>
              <a:t>17801050047</a:t>
            </a:r>
            <a:br>
              <a:rPr lang="en-US" altLang="zh-CN" sz="2000" dirty="0"/>
            </a:br>
            <a:r>
              <a:rPr lang="zh-CN" altLang="en-US" sz="2000" dirty="0"/>
              <a:t>实验室：东主楼</a:t>
            </a:r>
            <a:r>
              <a:rPr lang="en-US" altLang="zh-CN" sz="2000" dirty="0"/>
              <a:t>8</a:t>
            </a:r>
            <a:r>
              <a:rPr lang="zh-CN" altLang="en-US" sz="2000" dirty="0"/>
              <a:t>区</a:t>
            </a:r>
            <a:r>
              <a:rPr lang="en-US" altLang="zh-CN" sz="2000" dirty="0"/>
              <a:t>408</a:t>
            </a:r>
            <a:br>
              <a:rPr lang="en-US" altLang="zh-CN" sz="2000" dirty="0"/>
            </a:br>
            <a:endParaRPr lang="en-US" altLang="zh-CN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28</a:t>
            </a:fld>
            <a:endParaRPr lang="en-US" alt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11DB34-9D05-41D4-B064-DD20D2A4DAF6}"/>
              </a:ext>
            </a:extLst>
          </p:cNvPr>
          <p:cNvSpPr/>
          <p:nvPr/>
        </p:nvSpPr>
        <p:spPr>
          <a:xfrm>
            <a:off x="3436112" y="1844824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谢谢！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3D32A5-D3A6-4A6E-9362-1D48C0A013F4}"/>
              </a:ext>
            </a:extLst>
          </p:cNvPr>
          <p:cNvSpPr txBox="1">
            <a:spLocks/>
          </p:cNvSpPr>
          <p:nvPr/>
        </p:nvSpPr>
        <p:spPr bwMode="auto">
          <a:xfrm>
            <a:off x="4535996" y="3645024"/>
            <a:ext cx="460800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zh-CN" sz="2800" kern="0" dirty="0"/>
          </a:p>
          <a:p>
            <a:r>
              <a:rPr lang="en-US" altLang="zh-CN" sz="2800" kern="0" dirty="0"/>
              <a:t/>
            </a:r>
            <a:br>
              <a:rPr lang="en-US" altLang="zh-CN" sz="2800" kern="0" dirty="0"/>
            </a:br>
            <a:r>
              <a:rPr lang="zh-CN" altLang="en-US" sz="2800" kern="0" dirty="0"/>
              <a:t>教师：姚海龙</a:t>
            </a:r>
            <a:br>
              <a:rPr lang="zh-CN" altLang="en-US" sz="2800" kern="0" dirty="0"/>
            </a:br>
            <a:r>
              <a:rPr lang="en-US" altLang="zh-CN" sz="2000" kern="0" dirty="0" err="1"/>
              <a:t>Email:hailongyao@tsinghua.edu.cn</a:t>
            </a:r>
            <a:r>
              <a:rPr lang="en-US" altLang="zh-CN" sz="2000" kern="0" dirty="0"/>
              <a:t/>
            </a:r>
            <a:br>
              <a:rPr lang="en-US" altLang="zh-CN" sz="2000" kern="0" dirty="0"/>
            </a:br>
            <a:r>
              <a:rPr lang="zh-CN" altLang="en-US" sz="2000" kern="0" dirty="0"/>
              <a:t>电话：</a:t>
            </a:r>
            <a:r>
              <a:rPr lang="en-US" altLang="zh-CN" sz="2000" kern="0" dirty="0"/>
              <a:t>13581598529</a:t>
            </a:r>
            <a:br>
              <a:rPr lang="en-US" altLang="zh-CN" sz="2000" kern="0" dirty="0"/>
            </a:br>
            <a:r>
              <a:rPr lang="zh-CN" altLang="en-US" sz="2000" kern="0" dirty="0"/>
              <a:t>实验室：东主楼</a:t>
            </a:r>
            <a:r>
              <a:rPr lang="en-US" altLang="zh-CN" sz="2000" kern="0" dirty="0"/>
              <a:t>8</a:t>
            </a:r>
            <a:r>
              <a:rPr lang="zh-CN" altLang="en-US" sz="2000" kern="0" dirty="0"/>
              <a:t>区</a:t>
            </a:r>
            <a:r>
              <a:rPr lang="en-US" altLang="zh-CN" sz="2000" kern="0" dirty="0"/>
              <a:t>406</a:t>
            </a:r>
            <a:br>
              <a:rPr lang="en-US" altLang="zh-CN" sz="2000" kern="0" dirty="0"/>
            </a:br>
            <a:endParaRPr lang="en-US" altLang="zh-CN" sz="2400" kern="0" dirty="0"/>
          </a:p>
        </p:txBody>
      </p:sp>
    </p:spTree>
    <p:extLst>
      <p:ext uri="{BB962C8B-B14F-4D97-AF65-F5344CB8AC3E}">
        <p14:creationId xmlns:p14="http://schemas.microsoft.com/office/powerpoint/2010/main" val="27327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微流控生物芯片技术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/>
          <a:lstStyle/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微流控生物芯片是把生物、化学、医学分析过程的样品制备、反应、分离、检测等基本操作单元集成到一块微米尺度的芯片上， 自动完成分析全过程。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ADD0F914-2E86-489E-BBC0-F5E767D7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28982"/>
            <a:ext cx="3957437" cy="26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98516B8-84E6-4904-981E-1C15C6E3DC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06173"/>
              </p:ext>
            </p:extLst>
          </p:nvPr>
        </p:nvGraphicFramePr>
        <p:xfrm>
          <a:off x="4572000" y="3124398"/>
          <a:ext cx="4240343" cy="2676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文档" r:id="rId5" imgW="6876000" imgH="4343400" progId="Word.Document.8">
                  <p:embed/>
                </p:oleObj>
              </mc:Choice>
              <mc:Fallback>
                <p:oleObj name="文档" r:id="rId5" imgW="6876000" imgH="4343400" progId="Word.Document.8">
                  <p:embed/>
                  <p:pic>
                    <p:nvPicPr>
                      <p:cNvPr id="2048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24398"/>
                        <a:ext cx="4240343" cy="2676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28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51520" y="1125538"/>
            <a:ext cx="856895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数字微流控芯片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(DMFB)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利用液滴在疏水化表面的电润湿现象，通过控制微电极阵列上的电压变化，操作液滴进行移动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</a:t>
            </a:r>
            <a:r>
              <a:rPr lang="zh-CN" altLang="en-US" sz="2400" dirty="0">
                <a:sym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24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[1] </a:t>
            </a:r>
            <a:r>
              <a:rPr lang="en-US" altLang="zh-CN" sz="1100" b="1" dirty="0" err="1"/>
              <a:t>Windh</a:t>
            </a:r>
            <a:r>
              <a:rPr lang="en-US" altLang="zh-CN" sz="1100" b="1" dirty="0"/>
              <a:t> S , </a:t>
            </a:r>
            <a:r>
              <a:rPr lang="en-US" altLang="zh-CN" sz="1100" b="1" dirty="0" err="1"/>
              <a:t>Phung</a:t>
            </a:r>
            <a:r>
              <a:rPr lang="en-US" altLang="zh-CN" sz="1100" b="1" dirty="0"/>
              <a:t> C , Grissom D T , et al. Performance Improvements and Congestion Reduction for Routing-Based Synthesis for Digital Microfluidic Biochips[J]. IEEE Transactions on Computer-Aided Design of Integrated Circuits and Systems, 2016, 36(1):41-54.   </a:t>
            </a:r>
            <a:endParaRPr lang="zh-CN" altLang="en-US" sz="11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2852936"/>
            <a:ext cx="7667549" cy="21867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49057" y="513840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DMFB</a:t>
            </a:r>
            <a:r>
              <a:rPr lang="zh-CN" altLang="en-US" dirty="0"/>
              <a:t>结构示意</a:t>
            </a:r>
            <a:r>
              <a:rPr lang="en-US" altLang="zh-CN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20765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指令集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618612" cy="5256212"/>
          </a:xfrm>
        </p:spPr>
        <p:txBody>
          <a:bodyPr numCol="2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</a:t>
            </a:r>
            <a:r>
              <a:rPr lang="en-US" altLang="zh-CN" sz="2400" dirty="0">
                <a:sym typeface="微软雅黑" panose="020B0503020204020204" pitchFamily="34" charset="-122"/>
              </a:rPr>
              <a:t>(Move):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sym typeface="微软雅黑" panose="020B0503020204020204" pitchFamily="34" charset="-122"/>
            </a:endParaRPr>
          </a:p>
          <a:p>
            <a:pPr>
              <a:lnSpc>
                <a:spcPts val="2880"/>
              </a:lnSpc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(Merge):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混合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(Mix):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(Split):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1" b="3832"/>
          <a:stretch/>
        </p:blipFill>
        <p:spPr>
          <a:xfrm>
            <a:off x="1354187" y="1712864"/>
            <a:ext cx="1667108" cy="18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51" y="1683120"/>
            <a:ext cx="1667108" cy="16194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4118925"/>
            <a:ext cx="2424140" cy="22213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29" y="4149080"/>
            <a:ext cx="2171700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604815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液滴移动：静态约束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除了需要合并的两个液滴，任意时刻两个液滴的距离不能小于</a:t>
            </a:r>
            <a:r>
              <a:rPr lang="en-US" altLang="zh-CN" sz="2400" dirty="0"/>
              <a:t>2</a:t>
            </a:r>
            <a:r>
              <a:rPr lang="zh-CN" altLang="en-US" sz="2400" dirty="0"/>
              <a:t>。如下图，当一个液滴的位置</a:t>
            </a:r>
            <a:r>
              <a:rPr lang="en-US" altLang="zh-CN" sz="2400" dirty="0"/>
              <a:t>(</a:t>
            </a:r>
            <a:r>
              <a:rPr lang="zh-CN" altLang="en-US" sz="2400" dirty="0"/>
              <a:t>蓝色液滴</a:t>
            </a:r>
            <a:r>
              <a:rPr lang="en-US" altLang="zh-CN" sz="2400" dirty="0"/>
              <a:t>)</a:t>
            </a:r>
            <a:r>
              <a:rPr lang="zh-CN" altLang="en-US" sz="2400" dirty="0"/>
              <a:t>确定后，若其他液滴的移动路线</a:t>
            </a:r>
            <a:r>
              <a:rPr lang="en-US" altLang="zh-CN" sz="2400" dirty="0"/>
              <a:t>(</a:t>
            </a:r>
            <a:r>
              <a:rPr lang="zh-CN" altLang="en-US" sz="2400" dirty="0"/>
              <a:t>黄色虚线</a:t>
            </a:r>
            <a:r>
              <a:rPr lang="en-US" altLang="zh-CN" sz="2400" dirty="0"/>
              <a:t>)</a:t>
            </a:r>
            <a:r>
              <a:rPr lang="zh-CN" altLang="en-US" sz="2400" dirty="0"/>
              <a:t>经过液滴的周围区域</a:t>
            </a:r>
            <a:r>
              <a:rPr lang="en-US" altLang="zh-CN" sz="2400" dirty="0"/>
              <a:t>(</a:t>
            </a:r>
            <a:r>
              <a:rPr lang="zh-CN" altLang="en-US" sz="2400" dirty="0"/>
              <a:t>周围</a:t>
            </a:r>
            <a:r>
              <a:rPr lang="en-US" altLang="zh-CN" sz="2400" dirty="0"/>
              <a:t>8</a:t>
            </a:r>
            <a:r>
              <a:rPr lang="zh-CN" altLang="en-US" sz="2400" dirty="0"/>
              <a:t>个粉色电极</a:t>
            </a:r>
            <a:r>
              <a:rPr lang="en-US" altLang="zh-CN" sz="2400" dirty="0"/>
              <a:t>)</a:t>
            </a:r>
            <a:r>
              <a:rPr lang="zh-CN" altLang="en-US" sz="2400" dirty="0"/>
              <a:t>，都会导致两个液滴意外混合或者污染。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68960"/>
            <a:ext cx="322584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1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900112" y="188913"/>
            <a:ext cx="5688111" cy="792162"/>
          </a:xfrm>
        </p:spPr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液滴移动：动态约束</a:t>
            </a:r>
            <a:endParaRPr lang="en-US" altLang="zh-CN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748712" cy="525621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400" dirty="0"/>
              <a:t>由于不同液滴的移动速度不同，两个液滴同时移动时，可能在移动过程中出现液滴的距离小于</a:t>
            </a:r>
            <a:r>
              <a:rPr lang="en-US" altLang="zh-CN" sz="2400" dirty="0"/>
              <a:t>2</a:t>
            </a:r>
            <a:r>
              <a:rPr lang="zh-CN" altLang="en-US" sz="2400" dirty="0"/>
              <a:t>的情况</a:t>
            </a:r>
            <a:r>
              <a:rPr lang="en-US" altLang="zh-CN" sz="2400" dirty="0"/>
              <a:t> </a:t>
            </a:r>
            <a:r>
              <a:rPr lang="zh-CN" altLang="en-US" sz="2400" dirty="0"/>
              <a:t>。如下图，当红色与蓝色液滴同时向右移动，若红色液滴移动较快首先完成移动，而此时蓝色液滴还未移动，会导致两个液滴意外混合或者污染。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zh-CN" altLang="en-US" sz="2200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070444"/>
            <a:ext cx="3165186" cy="30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DMFB</a:t>
            </a:r>
            <a:r>
              <a:rPr lang="zh-CN" altLang="en-US" dirty="0"/>
              <a:t>液滴移动约束公式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代表液滴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dirty="0"/>
                  <a:t>在</a:t>
                </a:r>
                <a:r>
                  <a:rPr lang="en-US" altLang="zh-CN" sz="2400" dirty="0"/>
                  <a:t>t</a:t>
                </a:r>
                <a:r>
                  <a:rPr lang="zh-CN" altLang="en-US" sz="2400" dirty="0"/>
                  <a:t>时刻的位置。</a:t>
                </a:r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静态约束：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/>
                  <a:t>动态约束：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CN" sz="2400" dirty="0"/>
                  <a:t>	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altLang="zh-CN" sz="2400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zh-CN" altLang="en-US" sz="2200" dirty="0"/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125538"/>
                <a:ext cx="8748712" cy="5256212"/>
              </a:xfrm>
              <a:blipFill>
                <a:blip r:embed="rId3"/>
                <a:stretch>
                  <a:fillRect t="-1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701599" y="5652197"/>
            <a:ext cx="7866063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01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90000"/>
              </a:lnSpc>
              <a:spcAft>
                <a:spcPct val="15000"/>
              </a:spcAft>
            </a:pPr>
            <a:r>
              <a:rPr lang="en-US" altLang="zh-CN" sz="1100" b="1" dirty="0"/>
              <a:t>[2] </a:t>
            </a:r>
            <a:r>
              <a:rPr lang="en-US" altLang="zh-CN" sz="1100" b="1" dirty="0" err="1"/>
              <a:t>Hailong</a:t>
            </a:r>
            <a:r>
              <a:rPr lang="en-US" altLang="zh-CN" sz="1100" b="1" dirty="0"/>
              <a:t> Yao, Qin Wang, </a:t>
            </a:r>
            <a:r>
              <a:rPr lang="en-US" altLang="zh-CN" sz="1100" b="1" dirty="0" err="1"/>
              <a:t>Yiren</a:t>
            </a:r>
            <a:r>
              <a:rPr lang="en-US" altLang="zh-CN" sz="1100" b="1" dirty="0"/>
              <a:t> Shen, </a:t>
            </a:r>
            <a:r>
              <a:rPr lang="en-US" altLang="zh-CN" sz="1100" b="1" dirty="0" err="1"/>
              <a:t>Tsung</a:t>
            </a:r>
            <a:r>
              <a:rPr lang="en-US" altLang="zh-CN" sz="1100" b="1" dirty="0"/>
              <a:t>-Yi Ho, </a:t>
            </a:r>
            <a:r>
              <a:rPr lang="en-US" altLang="zh-CN" sz="1100" b="1" dirty="0" err="1"/>
              <a:t>Yici</a:t>
            </a:r>
            <a:r>
              <a:rPr lang="en-US" altLang="zh-CN" sz="1100" b="1" dirty="0"/>
              <a:t> </a:t>
            </a:r>
            <a:r>
              <a:rPr lang="en-US" altLang="zh-CN" sz="1100" b="1" dirty="0" err="1"/>
              <a:t>Cai</a:t>
            </a:r>
            <a:r>
              <a:rPr lang="en-US" altLang="zh-CN" sz="1100" b="1" dirty="0"/>
              <a:t>, "Integrated Functional and Washing Routing Optimization for Cross-Contamination Removal in Digital Microfluidic Biochips," IEEE Transactions on Computer-Aided Design of Integrated Circuits (TCAD), vol. 35, no. 8, pp. 1283-1296, 2016. </a:t>
            </a:r>
            <a:endParaRPr lang="zh-CN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7200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3347864" y="3032919"/>
            <a:ext cx="2448272" cy="79216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dirty="0"/>
              <a:t>问题描述</a:t>
            </a:r>
            <a:endParaRPr lang="en-US" altLang="zh-CN" dirty="0"/>
          </a:p>
        </p:txBody>
      </p:sp>
      <p:sp>
        <p:nvSpPr>
          <p:cNvPr id="512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67F476-E323-490F-ABCF-F6324B669A4E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178017"/>
      </p:ext>
    </p:extLst>
  </p:cSld>
  <p:clrMapOvr>
    <a:masterClrMapping/>
  </p:clrMapOvr>
</p:sld>
</file>

<file path=ppt/theme/theme1.xml><?xml version="1.0" encoding="utf-8"?>
<a:theme xmlns:a="http://schemas.openxmlformats.org/drawingml/2006/main" name="tsinghua-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tsinghua-template</Template>
  <TotalTime>10376</TotalTime>
  <Words>2848</Words>
  <Application>Microsoft Office PowerPoint</Application>
  <PresentationFormat>On-screen Show (4:3)</PresentationFormat>
  <Paragraphs>167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Cambria Math</vt:lpstr>
      <vt:lpstr>tsinghua-template</vt:lpstr>
      <vt:lpstr>文档</vt:lpstr>
      <vt:lpstr>第1周大作业： 数字微流控生物芯片 模拟界面</vt:lpstr>
      <vt:lpstr>问题背景</vt:lpstr>
      <vt:lpstr>微流控生物芯片技术</vt:lpstr>
      <vt:lpstr>数字微流控芯片</vt:lpstr>
      <vt:lpstr>DMFB指令集</vt:lpstr>
      <vt:lpstr>DMFB液滴移动：静态约束</vt:lpstr>
      <vt:lpstr>DMFB液滴移动：动态约束</vt:lpstr>
      <vt:lpstr>DMFB液滴移动约束公式</vt:lpstr>
      <vt:lpstr>问题描述</vt:lpstr>
      <vt:lpstr>问题描述</vt:lpstr>
      <vt:lpstr>用户界面系统基本功能要求一（3分）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用户界面系统基本功能要求二（3分）</vt:lpstr>
      <vt:lpstr>用户界面系统基本功能要求三（3分）</vt:lpstr>
      <vt:lpstr>用户界面系统基本功能要求四（2分）</vt:lpstr>
      <vt:lpstr>用户界面系统基本功能要求五（1分）</vt:lpstr>
      <vt:lpstr>用户界面系统基本功能要求六（1分）</vt:lpstr>
      <vt:lpstr>用户界面系统基本功能要求七（2分）</vt:lpstr>
      <vt:lpstr>用户界面系统基本功能要求七（2分）</vt:lpstr>
      <vt:lpstr>加分项（3分）</vt:lpstr>
      <vt:lpstr>大作业功能要求与评分</vt:lpstr>
      <vt:lpstr>参考链接</vt:lpstr>
      <vt:lpstr>常见问题提示</vt:lpstr>
      <vt:lpstr>相关的问题，请与助教或老师联系：  助教：冀伟清 Email: 674725808@qq.com 电话：17801050047 实验室：东主楼8区408 </vt:lpstr>
    </vt:vector>
  </TitlesOfParts>
  <Company>MSPRC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带外存储虚拟化系统演示</dc:title>
  <dc:creator>Administrator</dc:creator>
  <cp:lastModifiedBy>Jacqueline</cp:lastModifiedBy>
  <cp:revision>538</cp:revision>
  <dcterms:created xsi:type="dcterms:W3CDTF">2010-07-18T08:18:18Z</dcterms:created>
  <dcterms:modified xsi:type="dcterms:W3CDTF">2019-08-29T09:08:44Z</dcterms:modified>
</cp:coreProperties>
</file>